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6"/>
  </p:notesMasterIdLst>
  <p:handoutMasterIdLst>
    <p:handoutMasterId r:id="rId47"/>
  </p:handoutMasterIdLst>
  <p:sldIdLst>
    <p:sldId id="256" r:id="rId2"/>
    <p:sldId id="287" r:id="rId3"/>
    <p:sldId id="288" r:id="rId4"/>
    <p:sldId id="290" r:id="rId5"/>
    <p:sldId id="291" r:id="rId6"/>
    <p:sldId id="289" r:id="rId7"/>
    <p:sldId id="292" r:id="rId8"/>
    <p:sldId id="293" r:id="rId9"/>
    <p:sldId id="294" r:id="rId10"/>
    <p:sldId id="295" r:id="rId11"/>
    <p:sldId id="257" r:id="rId12"/>
    <p:sldId id="258" r:id="rId13"/>
    <p:sldId id="296" r:id="rId14"/>
    <p:sldId id="259" r:id="rId15"/>
    <p:sldId id="260" r:id="rId16"/>
    <p:sldId id="261" r:id="rId17"/>
    <p:sldId id="263" r:id="rId18"/>
    <p:sldId id="262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4" r:id="rId27"/>
    <p:sldId id="273" r:id="rId28"/>
    <p:sldId id="276" r:id="rId29"/>
    <p:sldId id="271" r:id="rId30"/>
    <p:sldId id="297" r:id="rId31"/>
    <p:sldId id="279" r:id="rId32"/>
    <p:sldId id="298" r:id="rId33"/>
    <p:sldId id="275" r:id="rId34"/>
    <p:sldId id="277" r:id="rId35"/>
    <p:sldId id="278" r:id="rId36"/>
    <p:sldId id="280" r:id="rId37"/>
    <p:sldId id="299" r:id="rId38"/>
    <p:sldId id="300" r:id="rId39"/>
    <p:sldId id="281" r:id="rId40"/>
    <p:sldId id="282" r:id="rId41"/>
    <p:sldId id="283" r:id="rId42"/>
    <p:sldId id="284" r:id="rId43"/>
    <p:sldId id="285" r:id="rId44"/>
    <p:sldId id="286" r:id="rId45"/>
  </p:sldIdLst>
  <p:sldSz cx="9144000" cy="6858000" type="screen4x3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6D050B8B-0165-4FDF-B305-559C4F884F3C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E5FD4214-EEAD-461C-947E-8B8B8E56F0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16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F874B412-692C-4745-B24B-E08017CF394A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3031" tIns="46516" rIns="93031" bIns="465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FB9439CC-662B-424E-9FEF-A5660ABF9D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41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439CC-662B-424E-9FEF-A5660ABF9DD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34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581400"/>
            <a:ext cx="8839200" cy="9144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95800"/>
            <a:ext cx="8839200" cy="685800"/>
          </a:xfrm>
        </p:spPr>
        <p:txBody>
          <a:bodyPr/>
          <a:lstStyle>
            <a:lvl1pPr marL="0" indent="0" algn="r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fld id="{161D1B40-1B8B-4F5B-961B-29D462A7CB8C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fld id="{6B1F9ECF-EE82-486D-8D33-4AA556AC6D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1D1B40-1B8B-4F5B-961B-29D462A7CB8C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F9ECF-EE82-486D-8D33-4AA556AC6D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1D1B40-1B8B-4F5B-961B-29D462A7CB8C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F9ECF-EE82-486D-8D33-4AA556AC6D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1D1B40-1B8B-4F5B-961B-29D462A7CB8C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F9ECF-EE82-486D-8D33-4AA556AC6D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1D1B40-1B8B-4F5B-961B-29D462A7CB8C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F9ECF-EE82-486D-8D33-4AA556AC6D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381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295400"/>
            <a:ext cx="43815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1D1B40-1B8B-4F5B-961B-29D462A7CB8C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F9ECF-EE82-486D-8D33-4AA556AC6D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1D1B40-1B8B-4F5B-961B-29D462A7CB8C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F9ECF-EE82-486D-8D33-4AA556AC6D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1D1B40-1B8B-4F5B-961B-29D462A7CB8C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F9ECF-EE82-486D-8D33-4AA556AC6D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1D1B40-1B8B-4F5B-961B-29D462A7CB8C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F9ECF-EE82-486D-8D33-4AA556AC6D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1D1B40-1B8B-4F5B-961B-29D462A7CB8C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F9ECF-EE82-486D-8D33-4AA556AC6D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1D1B40-1B8B-4F5B-961B-29D462A7CB8C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F9ECF-EE82-486D-8D33-4AA556AC6D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8915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/>
            </a:lvl1pPr>
          </a:lstStyle>
          <a:p>
            <a:fld id="{161D1B40-1B8B-4F5B-961B-29D462A7CB8C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/>
            </a:lvl1pPr>
          </a:lstStyle>
          <a:p>
            <a:fld id="{6B1F9ECF-EE82-486D-8D33-4AA556AC6D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 thruBlk="1"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31925"/>
          </a:xfrm>
        </p:spPr>
        <p:txBody>
          <a:bodyPr/>
          <a:lstStyle/>
          <a:p>
            <a:r>
              <a:rPr lang="en-US" dirty="0" smtClean="0"/>
              <a:t>Worlds Apart:  The Americas and Oceania</a:t>
            </a:r>
            <a:endParaRPr lang="en-US" dirty="0"/>
          </a:p>
        </p:txBody>
      </p:sp>
      <p:pic>
        <p:nvPicPr>
          <p:cNvPr id="4" name="Picture 4" descr="mask_teotihuac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429000"/>
            <a:ext cx="4038600" cy="280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lkosid_arrowhe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743200"/>
            <a:ext cx="1676400" cy="1138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flag of Mexic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514600"/>
            <a:ext cx="2514600" cy="176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Mayan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Invent the concept of zero and used a symbol to represent math </a:t>
            </a:r>
          </a:p>
          <a:p>
            <a:r>
              <a:rPr lang="en-US" dirty="0" smtClean="0"/>
              <a:t>Base 20</a:t>
            </a:r>
            <a:endParaRPr lang="en-US" dirty="0"/>
          </a:p>
        </p:txBody>
      </p:sp>
      <p:pic>
        <p:nvPicPr>
          <p:cNvPr id="5" name="Content Placeholder 4" descr="Maya_num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27616" y="1447800"/>
            <a:ext cx="3864285" cy="4724400"/>
          </a:xfrm>
        </p:spPr>
      </p:pic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Toltecs</a:t>
            </a:r>
            <a:r>
              <a:rPr lang="en-US" smtClean="0"/>
              <a:t> :  950-1150 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Regional states in central Mexican valley</a:t>
            </a:r>
          </a:p>
          <a:p>
            <a:pPr lvl="1"/>
            <a:r>
              <a:rPr lang="en-US" sz="2200" dirty="0" smtClean="0"/>
              <a:t>Religious and cultural influence of collapsed Teotihuacan</a:t>
            </a:r>
          </a:p>
          <a:p>
            <a:pPr lvl="1"/>
            <a:r>
              <a:rPr lang="en-US" sz="2200" dirty="0" smtClean="0"/>
              <a:t>Intense warfare</a:t>
            </a:r>
          </a:p>
          <a:p>
            <a:r>
              <a:rPr lang="en-US" sz="2600" dirty="0" err="1" smtClean="0"/>
              <a:t>Toltecs</a:t>
            </a:r>
            <a:r>
              <a:rPr lang="en-US" sz="2600" dirty="0" smtClean="0"/>
              <a:t> migrate from north-west Mexico, settle at Tula (near modern Mexico city)</a:t>
            </a:r>
          </a:p>
          <a:p>
            <a:pPr lvl="1"/>
            <a:r>
              <a:rPr lang="en-US" sz="2200" dirty="0" smtClean="0"/>
              <a:t>High point of civilization: 950-1150 CE</a:t>
            </a:r>
          </a:p>
          <a:p>
            <a:pPr lvl="1"/>
            <a:r>
              <a:rPr lang="en-US" sz="2200" dirty="0" smtClean="0"/>
              <a:t>Urban population of 60,000, another 60,000 in surrounding area</a:t>
            </a:r>
          </a:p>
          <a:p>
            <a:pPr lvl="1"/>
            <a:r>
              <a:rPr lang="en-US" sz="2200" dirty="0" smtClean="0"/>
              <a:t>Maintain</a:t>
            </a:r>
          </a:p>
          <a:p>
            <a:pPr lvl="1"/>
            <a:r>
              <a:rPr lang="en-US" sz="2200" dirty="0" smtClean="0"/>
              <a:t>Subjugation of surrounding peoples</a:t>
            </a:r>
          </a:p>
          <a:p>
            <a:r>
              <a:rPr lang="en-US" sz="2600" dirty="0" smtClean="0"/>
              <a:t>Civilization destroyed by internal strife, nomadic incursions 1175 CE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</a:t>
            </a:r>
            <a:r>
              <a:rPr lang="en-US" dirty="0" err="1" smtClean="0"/>
              <a:t>Mexica</a:t>
            </a:r>
            <a:r>
              <a:rPr lang="en-US" dirty="0" smtClean="0"/>
              <a:t> </a:t>
            </a:r>
            <a:r>
              <a:rPr lang="en-US" b="1" dirty="0" smtClean="0"/>
              <a:t>(also known as the Aztecs)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953000" cy="5791200"/>
          </a:xfrm>
        </p:spPr>
        <p:txBody>
          <a:bodyPr/>
          <a:lstStyle/>
          <a:p>
            <a:r>
              <a:rPr lang="en-US" sz="2400" b="0" dirty="0" smtClean="0"/>
              <a:t>One of several groups of migrants, mid 13</a:t>
            </a:r>
            <a:r>
              <a:rPr lang="en-US" sz="2400" b="0" baseline="30000" dirty="0" smtClean="0"/>
              <a:t>th</a:t>
            </a:r>
            <a:r>
              <a:rPr lang="en-US" sz="2400" b="0" dirty="0" smtClean="0"/>
              <a:t> c. CE</a:t>
            </a:r>
          </a:p>
          <a:p>
            <a:pPr lvl="1"/>
            <a:r>
              <a:rPr lang="en-US" b="0" dirty="0" smtClean="0"/>
              <a:t>Also known as Aztecs b/c they dominated the Triple Alliance</a:t>
            </a:r>
          </a:p>
          <a:p>
            <a:r>
              <a:rPr lang="en-US" sz="2400" b="0" dirty="0" smtClean="0"/>
              <a:t>Settled c. 1375 CE in </a:t>
            </a:r>
            <a:r>
              <a:rPr lang="en-US" sz="2400" dirty="0" smtClean="0"/>
              <a:t>Tenochtitlan</a:t>
            </a:r>
            <a:r>
              <a:rPr lang="en-US" sz="2400" b="0" dirty="0" smtClean="0"/>
              <a:t> (later becomes Mexico City)</a:t>
            </a:r>
          </a:p>
          <a:p>
            <a:r>
              <a:rPr lang="en-US" sz="2400" b="0" dirty="0" smtClean="0"/>
              <a:t>Dredged soil from lake bottom to create fertile plots of land</a:t>
            </a:r>
          </a:p>
          <a:p>
            <a:pPr lvl="1"/>
            <a:r>
              <a:rPr lang="en-US" b="0" i="1" dirty="0" err="1" smtClean="0"/>
              <a:t>Chinampas</a:t>
            </a:r>
            <a:r>
              <a:rPr lang="en-US" b="0" dirty="0" smtClean="0"/>
              <a:t>, up to 7 crops per year</a:t>
            </a:r>
          </a:p>
          <a:p>
            <a:pPr lvl="1"/>
            <a:r>
              <a:rPr lang="en-US" b="0" dirty="0" smtClean="0"/>
              <a:t>Lake also served as natural defense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 descr="chinampa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1905000"/>
            <a:ext cx="4147307" cy="2698845"/>
          </a:xfrm>
        </p:spPr>
      </p:pic>
      <p:sp>
        <p:nvSpPr>
          <p:cNvPr id="8" name="TextBox 7"/>
          <p:cNvSpPr txBox="1"/>
          <p:nvPr/>
        </p:nvSpPr>
        <p:spPr>
          <a:xfrm>
            <a:off x="5181600" y="4800600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Although the lakes of central Mexico have largely disappeared, a few </a:t>
            </a:r>
            <a:r>
              <a:rPr lang="en-US" i="1" dirty="0" err="1" smtClean="0"/>
              <a:t>chinampas</a:t>
            </a:r>
            <a:r>
              <a:rPr lang="en-US" dirty="0" smtClean="0"/>
              <a:t> survive, such as this one in </a:t>
            </a:r>
            <a:r>
              <a:rPr lang="en-US" dirty="0" err="1" smtClean="0"/>
              <a:t>Xochimilco</a:t>
            </a:r>
            <a:r>
              <a:rPr lang="en-US" dirty="0" smtClean="0"/>
              <a:t>, near modern Mexico City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Mexican Flag</a:t>
            </a:r>
            <a:endParaRPr lang="en-US" dirty="0"/>
          </a:p>
        </p:txBody>
      </p:sp>
      <p:pic>
        <p:nvPicPr>
          <p:cNvPr id="7" name="Content Placeholder 6" descr="mexico-flag-wallpaper-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866775"/>
            <a:ext cx="7785100" cy="5838825"/>
          </a:xfrm>
        </p:spPr>
      </p:pic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Aztec Empire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295400"/>
            <a:ext cx="4800600" cy="5257800"/>
          </a:xfrm>
        </p:spPr>
        <p:txBody>
          <a:bodyPr/>
          <a:lstStyle/>
          <a:p>
            <a:r>
              <a:rPr lang="en-US" sz="2000" b="0" dirty="0" err="1" smtClean="0"/>
              <a:t>Mexica</a:t>
            </a:r>
            <a:r>
              <a:rPr lang="en-US" sz="2000" b="0" dirty="0" smtClean="0"/>
              <a:t> develop tributary empire by 15</a:t>
            </a:r>
            <a:r>
              <a:rPr lang="en-US" sz="2000" b="0" baseline="30000" dirty="0" smtClean="0"/>
              <a:t>th</a:t>
            </a:r>
            <a:r>
              <a:rPr lang="en-US" sz="2000" b="0" dirty="0" smtClean="0"/>
              <a:t> century</a:t>
            </a:r>
          </a:p>
          <a:p>
            <a:r>
              <a:rPr lang="en-US" sz="2000" dirty="0" err="1" smtClean="0"/>
              <a:t>Itzc</a:t>
            </a:r>
            <a:r>
              <a:rPr lang="en-US" sz="2000" dirty="0" err="1" smtClean="0">
                <a:cs typeface="Times New Roman" pitchFamily="18" charset="0"/>
              </a:rPr>
              <a:t>óatl</a:t>
            </a:r>
            <a:r>
              <a:rPr lang="en-US" sz="2000" b="0" dirty="0" smtClean="0">
                <a:cs typeface="Times New Roman" pitchFamily="18" charset="0"/>
              </a:rPr>
              <a:t> (1428-1440)</a:t>
            </a:r>
          </a:p>
          <a:p>
            <a:pPr lvl="1"/>
            <a:r>
              <a:rPr lang="en-US" sz="2000" b="0" dirty="0" smtClean="0">
                <a:cs typeface="Times New Roman" pitchFamily="18" charset="0"/>
              </a:rPr>
              <a:t>“the Obsidian Serpent”</a:t>
            </a:r>
          </a:p>
          <a:p>
            <a:r>
              <a:rPr lang="en-US" sz="2000" dirty="0" smtClean="0">
                <a:cs typeface="Times New Roman" pitchFamily="18" charset="0"/>
              </a:rPr>
              <a:t>Montezuma I</a:t>
            </a:r>
            <a:r>
              <a:rPr lang="en-US" sz="2000" b="0" dirty="0" smtClean="0">
                <a:cs typeface="Times New Roman" pitchFamily="18" charset="0"/>
              </a:rPr>
              <a:t>, 1440-1469)</a:t>
            </a:r>
          </a:p>
          <a:p>
            <a:pPr lvl="1"/>
            <a:r>
              <a:rPr lang="en-US" sz="2000" b="0" dirty="0" smtClean="0">
                <a:cs typeface="Times New Roman" pitchFamily="18" charset="0"/>
              </a:rPr>
              <a:t>Both launch military campaigns to expand</a:t>
            </a:r>
          </a:p>
          <a:p>
            <a:r>
              <a:rPr lang="en-US" sz="2000" b="0" dirty="0" smtClean="0">
                <a:cs typeface="Times New Roman" pitchFamily="18" charset="0"/>
              </a:rPr>
              <a:t>Joined with </a:t>
            </a:r>
            <a:r>
              <a:rPr lang="en-US" sz="2000" b="0" dirty="0" err="1" smtClean="0">
                <a:cs typeface="Times New Roman" pitchFamily="18" charset="0"/>
              </a:rPr>
              <a:t>Texcoco</a:t>
            </a:r>
            <a:r>
              <a:rPr lang="en-US" sz="2000" b="0" dirty="0" smtClean="0">
                <a:cs typeface="Times New Roman" pitchFamily="18" charset="0"/>
              </a:rPr>
              <a:t> and </a:t>
            </a:r>
            <a:r>
              <a:rPr lang="en-US" sz="2000" b="0" dirty="0" err="1" smtClean="0">
                <a:cs typeface="Times New Roman" pitchFamily="18" charset="0"/>
              </a:rPr>
              <a:t>Tlacopan</a:t>
            </a:r>
            <a:r>
              <a:rPr lang="en-US" sz="2000" b="0" dirty="0" smtClean="0">
                <a:cs typeface="Times New Roman" pitchFamily="18" charset="0"/>
              </a:rPr>
              <a:t> to create Aztec Empire:  known as </a:t>
            </a:r>
            <a:r>
              <a:rPr lang="en-US" sz="2000" dirty="0" smtClean="0">
                <a:cs typeface="Times New Roman" pitchFamily="18" charset="0"/>
              </a:rPr>
              <a:t>Triple Alliance</a:t>
            </a:r>
          </a:p>
          <a:p>
            <a:pPr lvl="1"/>
            <a:r>
              <a:rPr lang="en-US" sz="2000" b="0" dirty="0" smtClean="0">
                <a:cs typeface="Times New Roman" pitchFamily="18" charset="0"/>
              </a:rPr>
              <a:t>Impose rule on 12 million people</a:t>
            </a:r>
            <a:endParaRPr lang="en-US" dirty="0">
              <a:cs typeface="Times New Roman" pitchFamily="18" charset="0"/>
            </a:endParaRPr>
          </a:p>
          <a:p>
            <a:pPr lvl="1"/>
            <a:r>
              <a:rPr lang="en-US" sz="2000" b="0" dirty="0" smtClean="0">
                <a:cs typeface="Times New Roman" pitchFamily="18" charset="0"/>
              </a:rPr>
              <a:t>Excluded only the northern and western regions </a:t>
            </a:r>
          </a:p>
        </p:txBody>
      </p:sp>
      <p:pic>
        <p:nvPicPr>
          <p:cNvPr id="6" name="Content Placeholder 5" descr="Tenochtitlan_Lake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286000"/>
            <a:ext cx="4381500" cy="2821420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Tribute and Trade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762000"/>
            <a:ext cx="4648200" cy="5257800"/>
          </a:xfrm>
        </p:spPr>
        <p:txBody>
          <a:bodyPr/>
          <a:lstStyle/>
          <a:p>
            <a:r>
              <a:rPr lang="en-US" b="0" dirty="0" smtClean="0"/>
              <a:t>Purpose of Triple Alliance was to exact tribute and trade </a:t>
            </a:r>
          </a:p>
          <a:p>
            <a:r>
              <a:rPr lang="en-US" b="0" dirty="0" smtClean="0"/>
              <a:t>Receive textiles, rabbit-fur blanket, embroidered clothes, jewelry, and obsidian knives</a:t>
            </a:r>
          </a:p>
          <a:p>
            <a:r>
              <a:rPr lang="en-US" b="0" dirty="0" smtClean="0"/>
              <a:t>Merchants took items to trade for tortoise shells, jaguar skins, parrot feathers, seashells, game, cacao, vanilla beans</a:t>
            </a:r>
          </a:p>
          <a:p>
            <a:endParaRPr lang="en-US" b="0" dirty="0"/>
          </a:p>
        </p:txBody>
      </p:sp>
      <p:pic>
        <p:nvPicPr>
          <p:cNvPr id="1026" name="Picture 2" descr="C:\Documents and Settings\ELIZABETH_CAIN\Local Settings\Temporary Internet Files\Content.IE5\CXITODCZ\MP90044240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600200"/>
            <a:ext cx="1400074" cy="2074275"/>
          </a:xfrm>
          <a:prstGeom prst="rect">
            <a:avLst/>
          </a:prstGeom>
          <a:noFill/>
        </p:spPr>
      </p:pic>
      <p:pic>
        <p:nvPicPr>
          <p:cNvPr id="1028" name="Picture 4" descr="C:\Documents and Settings\ELIZABETH_CAIN\Local Settings\Temporary Internet Files\Content.IE5\7UOVQSAO\MP90040384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295400"/>
            <a:ext cx="2103120" cy="1401532"/>
          </a:xfrm>
          <a:prstGeom prst="rect">
            <a:avLst/>
          </a:prstGeom>
          <a:noFill/>
        </p:spPr>
      </p:pic>
      <p:pic>
        <p:nvPicPr>
          <p:cNvPr id="10" name="Content Placeholder 9" descr="tribute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946227" y="0"/>
            <a:ext cx="4197773" cy="5638800"/>
          </a:xfrm>
        </p:spPr>
      </p:pic>
      <p:sp>
        <p:nvSpPr>
          <p:cNvPr id="11" name="TextBox 10"/>
          <p:cNvSpPr txBox="1"/>
          <p:nvPr/>
        </p:nvSpPr>
        <p:spPr>
          <a:xfrm>
            <a:off x="4876800" y="56388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 Spanish copy of a </a:t>
            </a:r>
            <a:r>
              <a:rPr lang="en-US" sz="1200" dirty="0" err="1" smtClean="0"/>
              <a:t>Mexica</a:t>
            </a:r>
            <a:r>
              <a:rPr lang="en-US" sz="1200" dirty="0" smtClean="0"/>
              <a:t> list records tribute owed by six northwestern towns to the ruler </a:t>
            </a:r>
            <a:r>
              <a:rPr lang="en-US" sz="1200" dirty="0" err="1" smtClean="0"/>
              <a:t>Motecuzoma</a:t>
            </a:r>
            <a:r>
              <a:rPr lang="en-US" sz="1200" dirty="0" smtClean="0"/>
              <a:t> II. Each two years the towns delivered, among other items, women's skirts and blouses, men's shirts, warriors' armor and shields, an eagle, and various quantities of maize, beans, and other foods</a:t>
            </a:r>
            <a:endParaRPr lang="en-US" sz="12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Mexica</a:t>
            </a:r>
            <a:r>
              <a:rPr lang="en-US" dirty="0" smtClean="0"/>
              <a:t>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Hierarchical social structure</a:t>
            </a:r>
          </a:p>
          <a:p>
            <a:pPr lvl="1"/>
            <a:r>
              <a:rPr lang="en-US" sz="2000" dirty="0" smtClean="0"/>
              <a:t>Males potential warriors</a:t>
            </a:r>
          </a:p>
          <a:p>
            <a:pPr lvl="1"/>
            <a:r>
              <a:rPr lang="en-US" sz="2000" dirty="0" smtClean="0"/>
              <a:t>Commoners could improve standing on battlefield</a:t>
            </a:r>
          </a:p>
          <a:p>
            <a:r>
              <a:rPr lang="en-US" sz="2000" dirty="0" smtClean="0"/>
              <a:t>Men of noble birth given most intense training</a:t>
            </a:r>
            <a:endParaRPr lang="en-US" sz="2000" dirty="0"/>
          </a:p>
        </p:txBody>
      </p:sp>
      <p:pic>
        <p:nvPicPr>
          <p:cNvPr id="2050" name="Picture 2" descr="C:\Documents and Settings\ELIZABETH_CAIN\Local Settings\Temporary Internet Files\Content.IE5\UP25GL47\MC900438503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286000"/>
            <a:ext cx="3773097" cy="35431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Warriors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 smtClean="0"/>
              <a:t>Warriors at the top (elite)</a:t>
            </a:r>
          </a:p>
          <a:p>
            <a:pPr lvl="1"/>
            <a:r>
              <a:rPr lang="en-US" sz="2000" dirty="0" smtClean="0"/>
              <a:t>Mainly drawn from aristocratic class</a:t>
            </a:r>
          </a:p>
          <a:p>
            <a:pPr lvl="1"/>
            <a:r>
              <a:rPr lang="en-US" sz="2000" dirty="0" smtClean="0"/>
              <a:t>Enjoyed land grants, food privileges</a:t>
            </a:r>
          </a:p>
          <a:p>
            <a:pPr lvl="1"/>
            <a:r>
              <a:rPr lang="en-US" sz="2000" dirty="0" smtClean="0"/>
              <a:t>Great wealth, personal adornment</a:t>
            </a:r>
          </a:p>
          <a:p>
            <a:endParaRPr lang="en-US" dirty="0"/>
          </a:p>
        </p:txBody>
      </p:sp>
      <p:pic>
        <p:nvPicPr>
          <p:cNvPr id="5" name="Picture 2" descr="C:\Documents and Settings\ELIZABETH_CAIN\Local Settings\Temporary Internet Files\Content.IE5\UP25GL47\MC900438503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361" y="2153689"/>
            <a:ext cx="3773978" cy="35412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Aztec Women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295400"/>
            <a:ext cx="4800600" cy="5257800"/>
          </a:xfrm>
        </p:spPr>
        <p:txBody>
          <a:bodyPr/>
          <a:lstStyle/>
          <a:p>
            <a:r>
              <a:rPr lang="en-US" sz="2000" b="0" dirty="0" smtClean="0"/>
              <a:t>Patriarchal structure</a:t>
            </a:r>
          </a:p>
          <a:p>
            <a:pPr lvl="1"/>
            <a:r>
              <a:rPr lang="en-US" sz="2000" b="0" dirty="0" smtClean="0"/>
              <a:t>No public role</a:t>
            </a:r>
          </a:p>
          <a:p>
            <a:pPr lvl="1"/>
            <a:r>
              <a:rPr lang="en-US" sz="2000" b="0" dirty="0" smtClean="0"/>
              <a:t>Didn’t inherit property or hold official positions</a:t>
            </a:r>
          </a:p>
          <a:p>
            <a:pPr lvl="1"/>
            <a:r>
              <a:rPr lang="en-US" sz="2000" b="0" dirty="0" smtClean="0"/>
              <a:t>Subjected to strict authority of their fathers and husbands</a:t>
            </a:r>
          </a:p>
          <a:p>
            <a:r>
              <a:rPr lang="en-US" sz="2000" b="0" dirty="0" smtClean="0"/>
              <a:t>All married</a:t>
            </a:r>
          </a:p>
          <a:p>
            <a:pPr lvl="1"/>
            <a:r>
              <a:rPr lang="en-US" sz="2000" b="0" dirty="0" smtClean="0"/>
              <a:t>Principle function was to bear children, especially males who might become warriors</a:t>
            </a:r>
          </a:p>
          <a:p>
            <a:pPr lvl="1"/>
            <a:r>
              <a:rPr lang="en-US" sz="2000" b="0" dirty="0" smtClean="0"/>
              <a:t>Death in childbirth same as death in battle</a:t>
            </a:r>
          </a:p>
          <a:p>
            <a:pPr lvl="1"/>
            <a:r>
              <a:rPr lang="en-US" sz="2000" b="0" dirty="0" smtClean="0"/>
              <a:t>Bearing a child same as capturing enemies</a:t>
            </a:r>
          </a:p>
          <a:p>
            <a:pPr lvl="1"/>
            <a:endParaRPr lang="en-US" sz="2000" b="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1950" y="2552700"/>
            <a:ext cx="411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Priests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0" dirty="0" smtClean="0"/>
              <a:t>Masters of complex agricultural/ritual calendars</a:t>
            </a:r>
          </a:p>
          <a:p>
            <a:r>
              <a:rPr lang="en-US" b="0" dirty="0" smtClean="0"/>
              <a:t>Ritual functions</a:t>
            </a:r>
          </a:p>
          <a:p>
            <a:r>
              <a:rPr lang="en-US" b="0" dirty="0" smtClean="0"/>
              <a:t>Read omens, advised rulers</a:t>
            </a:r>
          </a:p>
          <a:p>
            <a:r>
              <a:rPr lang="en-US" b="0" dirty="0" smtClean="0"/>
              <a:t>Occasionally became rulers as well</a:t>
            </a:r>
          </a:p>
          <a:p>
            <a:pPr lvl="1"/>
            <a:r>
              <a:rPr lang="en-US" b="0" dirty="0" smtClean="0"/>
              <a:t>Ex. Montezuma II</a:t>
            </a:r>
          </a:p>
          <a:p>
            <a:endParaRPr lang="en-US" dirty="0"/>
          </a:p>
        </p:txBody>
      </p:sp>
      <p:pic>
        <p:nvPicPr>
          <p:cNvPr id="5" name="Content Placeholder 4" descr="mask_teotihuac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133600"/>
            <a:ext cx="4381500" cy="3042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Maya 250 CE-900 CE</a:t>
            </a:r>
            <a:endParaRPr lang="en-US" dirty="0"/>
          </a:p>
        </p:txBody>
      </p:sp>
      <p:pic>
        <p:nvPicPr>
          <p:cNvPr id="8" name="Content Placeholder 7" descr="maya map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609600"/>
            <a:ext cx="4381500" cy="2923927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Located in Mesoamerica</a:t>
            </a:r>
          </a:p>
          <a:p>
            <a:r>
              <a:rPr lang="en-US" dirty="0" smtClean="0"/>
              <a:t>Hot, humid jungle</a:t>
            </a:r>
          </a:p>
          <a:p>
            <a:r>
              <a:rPr lang="en-US" dirty="0" smtClean="0"/>
              <a:t>Harvest maize, beans, corn, squash, and cacao</a:t>
            </a:r>
          </a:p>
        </p:txBody>
      </p:sp>
      <p:pic>
        <p:nvPicPr>
          <p:cNvPr id="9" name="Picture 8" descr="cacao bea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657600"/>
            <a:ext cx="3505200" cy="23258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60198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Cacao beans was used as currency and a beverage for the nobles.  It is used to make chocolate.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Cultivators and Slaves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0" dirty="0" smtClean="0"/>
              <a:t>Communal groups</a:t>
            </a:r>
            <a:r>
              <a:rPr lang="en-US" dirty="0" smtClean="0"/>
              <a:t>: </a:t>
            </a:r>
            <a:r>
              <a:rPr lang="en-US" dirty="0" err="1" smtClean="0"/>
              <a:t>calpulli</a:t>
            </a:r>
            <a:endParaRPr lang="en-US" dirty="0" smtClean="0"/>
          </a:p>
          <a:p>
            <a:pPr lvl="1"/>
            <a:r>
              <a:rPr lang="en-US" sz="2000" b="0" dirty="0" smtClean="0"/>
              <a:t>Originally kin-based</a:t>
            </a:r>
          </a:p>
          <a:p>
            <a:pPr lvl="1"/>
            <a:r>
              <a:rPr lang="en-US" sz="2000" b="0" dirty="0" smtClean="0"/>
              <a:t>Management of communal lands</a:t>
            </a:r>
          </a:p>
          <a:p>
            <a:pPr lvl="1"/>
            <a:r>
              <a:rPr lang="en-US" sz="2000" b="0" dirty="0" smtClean="0"/>
              <a:t>Work obligation on aristocratic lands</a:t>
            </a:r>
          </a:p>
          <a:p>
            <a:pPr lvl="1"/>
            <a:r>
              <a:rPr lang="en-US" sz="2000" b="0" dirty="0" smtClean="0"/>
              <a:t>Distributed some back to the elite and stored remainder</a:t>
            </a:r>
          </a:p>
          <a:p>
            <a:r>
              <a:rPr lang="en-US" b="0" dirty="0" smtClean="0"/>
              <a:t>Slave class</a:t>
            </a:r>
          </a:p>
          <a:p>
            <a:pPr lvl="1"/>
            <a:r>
              <a:rPr lang="en-US" sz="2000" b="0" dirty="0" smtClean="0"/>
              <a:t>Worked as domestic servants</a:t>
            </a:r>
          </a:p>
          <a:p>
            <a:pPr lvl="1"/>
            <a:r>
              <a:rPr lang="en-US" sz="2000" b="0" dirty="0" smtClean="0"/>
              <a:t>Debtors</a:t>
            </a:r>
          </a:p>
          <a:p>
            <a:pPr lvl="1"/>
            <a:r>
              <a:rPr lang="en-US" sz="2000" b="0" dirty="0" smtClean="0"/>
              <a:t>Children sold into slavery 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371600"/>
            <a:ext cx="31242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886200"/>
            <a:ext cx="411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Artisans and Merchants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0" dirty="0" smtClean="0"/>
              <a:t>Skilled artisans enjoyed prestige</a:t>
            </a:r>
          </a:p>
          <a:p>
            <a:r>
              <a:rPr lang="en-US" b="0" dirty="0" smtClean="0"/>
              <a:t>Those specializing in long-distance trade often fell under suspicion as “greedy profiteers”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438400"/>
            <a:ext cx="411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Mexica</a:t>
            </a:r>
            <a:r>
              <a:rPr lang="en-US" dirty="0" smtClean="0"/>
              <a:t> Religion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0" dirty="0" smtClean="0"/>
              <a:t>Influenced by indigenous traditions from the </a:t>
            </a:r>
            <a:r>
              <a:rPr lang="en-US" b="0" dirty="0" err="1" smtClean="0"/>
              <a:t>Olmec</a:t>
            </a:r>
            <a:r>
              <a:rPr lang="en-US" b="0" dirty="0" smtClean="0"/>
              <a:t> period</a:t>
            </a:r>
          </a:p>
          <a:p>
            <a:r>
              <a:rPr lang="en-US" b="0" dirty="0" smtClean="0"/>
              <a:t>Ritual ball game</a:t>
            </a:r>
          </a:p>
          <a:p>
            <a:r>
              <a:rPr lang="en-US" b="0" dirty="0" smtClean="0"/>
              <a:t>Solar calendar (365 days) and ritual calendar (260 days)</a:t>
            </a:r>
          </a:p>
          <a:p>
            <a:pPr lvl="1"/>
            <a:r>
              <a:rPr lang="en-US" b="0" dirty="0" smtClean="0"/>
              <a:t>Not as elaborate as Maya calendar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1" y="2206336"/>
            <a:ext cx="3505200" cy="339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Mexica</a:t>
            </a:r>
            <a:r>
              <a:rPr lang="en-US" dirty="0" smtClean="0"/>
              <a:t> Gods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914400"/>
            <a:ext cx="4381500" cy="5638800"/>
          </a:xfrm>
        </p:spPr>
        <p:txBody>
          <a:bodyPr/>
          <a:lstStyle/>
          <a:p>
            <a:r>
              <a:rPr lang="en-US" b="0" dirty="0" smtClean="0"/>
              <a:t>Tezcatlipoca (“smoking mirror”)</a:t>
            </a:r>
          </a:p>
          <a:p>
            <a:pPr lvl="1"/>
            <a:r>
              <a:rPr lang="en-US" b="0" dirty="0" smtClean="0"/>
              <a:t>Powerful god of life and death</a:t>
            </a:r>
          </a:p>
          <a:p>
            <a:pPr lvl="1"/>
            <a:r>
              <a:rPr lang="en-US" b="0" dirty="0" smtClean="0"/>
              <a:t>Patron god of warriors</a:t>
            </a:r>
          </a:p>
          <a:p>
            <a:r>
              <a:rPr lang="en-US" b="0" dirty="0" err="1" smtClean="0"/>
              <a:t>Quetzalc</a:t>
            </a:r>
            <a:r>
              <a:rPr lang="en-US" b="0" dirty="0" err="1" smtClean="0">
                <a:cs typeface="Times New Roman" pitchFamily="18" charset="0"/>
              </a:rPr>
              <a:t>óatl</a:t>
            </a:r>
            <a:endParaRPr lang="en-US" b="0" dirty="0" smtClean="0">
              <a:cs typeface="Times New Roman" pitchFamily="18" charset="0"/>
            </a:endParaRPr>
          </a:p>
          <a:p>
            <a:pPr lvl="1"/>
            <a:r>
              <a:rPr lang="en-US" b="0" dirty="0" smtClean="0">
                <a:cs typeface="Times New Roman" pitchFamily="18" charset="0"/>
              </a:rPr>
              <a:t>Arts, crafts, agriculture</a:t>
            </a:r>
          </a:p>
          <a:p>
            <a:r>
              <a:rPr lang="en-US" dirty="0" smtClean="0">
                <a:cs typeface="Times New Roman" pitchFamily="18" charset="0"/>
              </a:rPr>
              <a:t>Huitzilopochtli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Sun god</a:t>
            </a:r>
          </a:p>
          <a:p>
            <a:pPr lvl="1"/>
            <a:r>
              <a:rPr lang="en-US" b="0" dirty="0" smtClean="0">
                <a:cs typeface="Times New Roman" pitchFamily="18" charset="0"/>
              </a:rPr>
              <a:t>14</a:t>
            </a:r>
            <a:r>
              <a:rPr lang="en-US" b="0" baseline="30000" dirty="0" smtClean="0">
                <a:cs typeface="Times New Roman" pitchFamily="18" charset="0"/>
              </a:rPr>
              <a:t>th</a:t>
            </a:r>
            <a:r>
              <a:rPr lang="en-US" b="0" dirty="0" smtClean="0">
                <a:cs typeface="Times New Roman" pitchFamily="18" charset="0"/>
              </a:rPr>
              <a:t> century popularity, patron of </a:t>
            </a:r>
            <a:r>
              <a:rPr lang="en-US" b="0" dirty="0" err="1" smtClean="0">
                <a:cs typeface="Times New Roman" pitchFamily="18" charset="0"/>
              </a:rPr>
              <a:t>Mexica</a:t>
            </a:r>
            <a:endParaRPr lang="en-US" b="0" dirty="0" smtClean="0">
              <a:cs typeface="Times New Roman" pitchFamily="18" charset="0"/>
            </a:endParaRPr>
          </a:p>
          <a:p>
            <a:pPr lvl="1"/>
            <a:r>
              <a:rPr lang="en-US" b="0" dirty="0" smtClean="0">
                <a:cs typeface="Times New Roman" pitchFamily="18" charset="0"/>
              </a:rPr>
              <a:t>Emphasis on blood sacrifices</a:t>
            </a:r>
            <a:endParaRPr lang="en-US" b="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1950" y="238125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Ritual Bloodletting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Sacrifice and bloodletting to ensure the continuation of the world</a:t>
            </a:r>
          </a:p>
          <a:p>
            <a:r>
              <a:rPr lang="en-US" sz="2000" b="0" dirty="0" smtClean="0"/>
              <a:t>More emphasis on human sacrifice than predecessor cultures</a:t>
            </a:r>
          </a:p>
          <a:p>
            <a:r>
              <a:rPr lang="en-US" sz="2000" b="0" dirty="0" smtClean="0"/>
              <a:t>Sacrificial victims had tips of fingers torn off before death, ritual wounds</a:t>
            </a:r>
          </a:p>
          <a:p>
            <a:pPr lvl="1"/>
            <a:r>
              <a:rPr lang="en-US" sz="2000" b="0" dirty="0" smtClean="0"/>
              <a:t>Victims: </a:t>
            </a:r>
            <a:r>
              <a:rPr lang="en-US" sz="2000" b="0" dirty="0" err="1" smtClean="0"/>
              <a:t>Mexica</a:t>
            </a:r>
            <a:r>
              <a:rPr lang="en-US" sz="2000" b="0" dirty="0" smtClean="0"/>
              <a:t> criminals, captured enemy soldiers</a:t>
            </a:r>
          </a:p>
          <a:p>
            <a:r>
              <a:rPr lang="en-US" sz="2000" b="0" dirty="0" smtClean="0"/>
              <a:t>Personal rituals: piercing of genitals, earlobes</a:t>
            </a:r>
            <a:endParaRPr lang="en-US" sz="2000" b="0" dirty="0"/>
          </a:p>
        </p:txBody>
      </p:sp>
      <p:pic>
        <p:nvPicPr>
          <p:cNvPr id="5" name="Picture 5" descr="Azte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295400"/>
            <a:ext cx="4381500" cy="3450431"/>
          </a:xfrm>
          <a:noFill/>
        </p:spPr>
      </p:pic>
      <p:sp>
        <p:nvSpPr>
          <p:cNvPr id="6" name="TextBox 5"/>
          <p:cNvSpPr txBox="1"/>
          <p:nvPr/>
        </p:nvSpPr>
        <p:spPr>
          <a:xfrm>
            <a:off x="4495800" y="4648200"/>
            <a:ext cx="4343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this manuscript illustration an aide stretches a victim over a sacrificial altar while a priest opens his chest, removes the still-beating heart, and offers it to Huitzilopochtli. At the bottom of the structure, attendants remove the body of an earlier victim. 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Peoples and Societies of the North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800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Pueblo and Navajo Societies</a:t>
            </a:r>
          </a:p>
          <a:p>
            <a:pPr lvl="1">
              <a:lnSpc>
                <a:spcPct val="90000"/>
              </a:lnSpc>
            </a:pPr>
            <a:r>
              <a:rPr lang="en-US" sz="2000" b="0" dirty="0" smtClean="0"/>
              <a:t>American southwest</a:t>
            </a:r>
          </a:p>
          <a:p>
            <a:pPr lvl="1">
              <a:lnSpc>
                <a:spcPct val="90000"/>
              </a:lnSpc>
            </a:pPr>
            <a:r>
              <a:rPr lang="en-US" sz="2000" b="0" dirty="0" smtClean="0"/>
              <a:t>Maize farming 80% of diet</a:t>
            </a:r>
          </a:p>
          <a:p>
            <a:pPr lvl="1">
              <a:lnSpc>
                <a:spcPct val="90000"/>
              </a:lnSpc>
            </a:pPr>
            <a:r>
              <a:rPr lang="en-US" sz="2000" b="0" dirty="0" smtClean="0"/>
              <a:t>By 700 CE, construction of permanent stone or adobe dwellings, 125 sites discovered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Iroquois Peoples</a:t>
            </a:r>
          </a:p>
          <a:p>
            <a:pPr lvl="1">
              <a:lnSpc>
                <a:spcPct val="90000"/>
              </a:lnSpc>
            </a:pPr>
            <a:r>
              <a:rPr lang="en-US" sz="2000" b="0" dirty="0" smtClean="0"/>
              <a:t>Settled communities in woodlands east of Mississippi</a:t>
            </a:r>
          </a:p>
          <a:p>
            <a:pPr lvl="1">
              <a:lnSpc>
                <a:spcPct val="90000"/>
              </a:lnSpc>
            </a:pPr>
            <a:r>
              <a:rPr lang="en-US" sz="2000" b="0" dirty="0" smtClean="0"/>
              <a:t>Live in longhouses where several families lived together</a:t>
            </a:r>
          </a:p>
          <a:p>
            <a:pPr lvl="1">
              <a:lnSpc>
                <a:spcPct val="90000"/>
              </a:lnSpc>
            </a:pPr>
            <a:r>
              <a:rPr lang="en-US" sz="2000" b="0" dirty="0" smtClean="0"/>
              <a:t>Women in charge of village/men beyond (hunt, fish, war)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Mound-building peoples</a:t>
            </a:r>
          </a:p>
          <a:p>
            <a:pPr lvl="1">
              <a:lnSpc>
                <a:spcPct val="90000"/>
              </a:lnSpc>
            </a:pPr>
            <a:r>
              <a:rPr lang="en-US" sz="2000" b="0" dirty="0" smtClean="0"/>
              <a:t>Ceremonial platforms, homes, burial grounds</a:t>
            </a:r>
          </a:p>
          <a:p>
            <a:pPr lvl="1">
              <a:lnSpc>
                <a:spcPct val="90000"/>
              </a:lnSpc>
            </a:pPr>
            <a:r>
              <a:rPr lang="en-US" sz="2000" b="0" dirty="0" smtClean="0"/>
              <a:t>Cahokia large mound near east St. Louis, 900-1250 CE</a:t>
            </a:r>
          </a:p>
          <a:p>
            <a:endParaRPr lang="en-US" sz="2000" dirty="0"/>
          </a:p>
        </p:txBody>
      </p:sp>
      <p:pic>
        <p:nvPicPr>
          <p:cNvPr id="1026" name="Picture 2" descr="C:\Documents and Settings\ELIZABETH_CAIN\Local Settings\Temporary Internet Files\Content.IE5\UP25GL47\MC900332199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990600"/>
            <a:ext cx="1818238" cy="1415358"/>
          </a:xfrm>
          <a:prstGeom prst="rect">
            <a:avLst/>
          </a:prstGeom>
          <a:noFill/>
        </p:spPr>
      </p:pic>
      <p:pic>
        <p:nvPicPr>
          <p:cNvPr id="6" name="Picture 4" descr="j0157857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096000" y="2590800"/>
            <a:ext cx="2628900" cy="1554163"/>
          </a:xfrm>
          <a:noFill/>
        </p:spPr>
      </p:pic>
      <p:pic>
        <p:nvPicPr>
          <p:cNvPr id="12" name="Picture 5" descr="serpentmou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4343400"/>
            <a:ext cx="2819400" cy="2095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029200" y="6488668"/>
            <a:ext cx="36547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1000 CE, the Great Serpent Mound in modern Ohio</a:t>
            </a:r>
            <a:endParaRPr lang="en-US" sz="12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Mounds and Interpretations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b="0" dirty="0" smtClean="0"/>
              <a:t>Florida, Georgia, SC, Mississippi, Alabama, Louisiana, Tennessee,  Texas, and Arkansas</a:t>
            </a:r>
          </a:p>
          <a:p>
            <a:r>
              <a:rPr lang="en-US" sz="2400" b="0" dirty="0" smtClean="0"/>
              <a:t>Settlements flourished around them</a:t>
            </a:r>
          </a:p>
          <a:p>
            <a:r>
              <a:rPr lang="en-US" sz="2400" b="0" dirty="0" smtClean="0"/>
              <a:t>Nodes in widespread network of communications and exchange</a:t>
            </a:r>
          </a:p>
          <a:p>
            <a:r>
              <a:rPr lang="en-US" sz="2400" b="0" dirty="0" smtClean="0"/>
              <a:t>Euro-American settlers displaced communities and destroyed most of the mounds</a:t>
            </a:r>
          </a:p>
          <a:p>
            <a:endParaRPr lang="en-US" dirty="0"/>
          </a:p>
        </p:txBody>
      </p:sp>
      <p:pic>
        <p:nvPicPr>
          <p:cNvPr id="5" name="Picture 5" descr="serpentmoun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454672"/>
            <a:ext cx="4381500" cy="293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Chaco Canyon in New Mexico</a:t>
            </a:r>
            <a:endParaRPr lang="en-US" dirty="0"/>
          </a:p>
        </p:txBody>
      </p:sp>
      <p:pic>
        <p:nvPicPr>
          <p:cNvPr id="5" name="Content Placeholder 4" descr="Pueblo Benito in Chaco Cany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7500" y="1600200"/>
            <a:ext cx="5842000" cy="4381500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of the Inca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0" dirty="0" smtClean="0"/>
              <a:t>After displacement of </a:t>
            </a:r>
            <a:r>
              <a:rPr lang="en-US" b="0" dirty="0" err="1" smtClean="0"/>
              <a:t>Chav</a:t>
            </a:r>
            <a:r>
              <a:rPr lang="en-US" b="0" dirty="0" err="1" smtClean="0">
                <a:cs typeface="Times New Roman" pitchFamily="18" charset="0"/>
              </a:rPr>
              <a:t>ín</a:t>
            </a:r>
            <a:r>
              <a:rPr lang="en-US" b="0" dirty="0" smtClean="0">
                <a:cs typeface="Times New Roman" pitchFamily="18" charset="0"/>
              </a:rPr>
              <a:t>, </a:t>
            </a:r>
            <a:r>
              <a:rPr lang="en-US" b="0" dirty="0" err="1" smtClean="0">
                <a:cs typeface="Times New Roman" pitchFamily="18" charset="0"/>
              </a:rPr>
              <a:t>Moche</a:t>
            </a:r>
            <a:r>
              <a:rPr lang="en-US" b="0" dirty="0" smtClean="0">
                <a:cs typeface="Times New Roman" pitchFamily="18" charset="0"/>
              </a:rPr>
              <a:t> societies</a:t>
            </a:r>
          </a:p>
          <a:p>
            <a:pPr>
              <a:lnSpc>
                <a:spcPct val="90000"/>
              </a:lnSpc>
            </a:pPr>
            <a:r>
              <a:rPr lang="en-US" b="0" dirty="0" smtClean="0">
                <a:cs typeface="Times New Roman" pitchFamily="18" charset="0"/>
              </a:rPr>
              <a:t>Development of autonomous regional states in Andean South America</a:t>
            </a:r>
          </a:p>
          <a:p>
            <a:pPr lvl="1">
              <a:lnSpc>
                <a:spcPct val="90000"/>
              </a:lnSpc>
            </a:pPr>
            <a:r>
              <a:rPr lang="en-US" b="0" dirty="0" smtClean="0">
                <a:cs typeface="Times New Roman" pitchFamily="18" charset="0"/>
              </a:rPr>
              <a:t>Both fall and become part of the Incan empire</a:t>
            </a:r>
          </a:p>
          <a:p>
            <a:pPr>
              <a:lnSpc>
                <a:spcPct val="90000"/>
              </a:lnSpc>
            </a:pPr>
            <a:r>
              <a:rPr lang="en-US" b="0" dirty="0" smtClean="0">
                <a:cs typeface="Times New Roman" pitchFamily="18" charset="0"/>
              </a:rPr>
              <a:t>Kingdom of </a:t>
            </a:r>
            <a:r>
              <a:rPr lang="en-US" b="0" dirty="0" err="1" smtClean="0">
                <a:cs typeface="Times New Roman" pitchFamily="18" charset="0"/>
              </a:rPr>
              <a:t>Chucuito</a:t>
            </a:r>
            <a:endParaRPr lang="en-US" b="0" dirty="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b="0" dirty="0" smtClean="0">
                <a:cs typeface="Times New Roman" pitchFamily="18" charset="0"/>
              </a:rPr>
              <a:t>Lake Titicaca (border of Peru and Bolivia)</a:t>
            </a:r>
          </a:p>
          <a:p>
            <a:pPr lvl="1">
              <a:lnSpc>
                <a:spcPct val="90000"/>
              </a:lnSpc>
            </a:pPr>
            <a:r>
              <a:rPr lang="en-US" b="0" dirty="0" smtClean="0">
                <a:cs typeface="Times New Roman" pitchFamily="18" charset="0"/>
              </a:rPr>
              <a:t>Potato cultivation, herding of llamas, alpacas</a:t>
            </a:r>
          </a:p>
          <a:p>
            <a:pPr>
              <a:lnSpc>
                <a:spcPct val="90000"/>
              </a:lnSpc>
            </a:pPr>
            <a:r>
              <a:rPr lang="en-US" b="0" dirty="0" smtClean="0">
                <a:cs typeface="Times New Roman" pitchFamily="18" charset="0"/>
              </a:rPr>
              <a:t>Kingdom of </a:t>
            </a:r>
            <a:r>
              <a:rPr lang="en-US" b="0" dirty="0" err="1" smtClean="0">
                <a:cs typeface="Times New Roman" pitchFamily="18" charset="0"/>
              </a:rPr>
              <a:t>Chimu</a:t>
            </a:r>
            <a:r>
              <a:rPr lang="en-US" b="0" dirty="0" smtClean="0">
                <a:cs typeface="Times New Roman" pitchFamily="18" charset="0"/>
              </a:rPr>
              <a:t> (</a:t>
            </a:r>
            <a:r>
              <a:rPr lang="en-US" b="0" dirty="0" err="1" smtClean="0">
                <a:cs typeface="Times New Roman" pitchFamily="18" charset="0"/>
              </a:rPr>
              <a:t>Chimor</a:t>
            </a:r>
            <a:r>
              <a:rPr lang="en-US" b="0" dirty="0" smtClean="0">
                <a:cs typeface="Times New Roman" pitchFamily="18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b="0" dirty="0" smtClean="0">
                <a:cs typeface="Times New Roman" pitchFamily="18" charset="0"/>
              </a:rPr>
              <a:t>Peruvian coast</a:t>
            </a:r>
          </a:p>
          <a:p>
            <a:pPr lvl="1">
              <a:lnSpc>
                <a:spcPct val="90000"/>
              </a:lnSpc>
            </a:pPr>
            <a:r>
              <a:rPr lang="en-US" b="0" dirty="0" smtClean="0">
                <a:cs typeface="Times New Roman" pitchFamily="18" charset="0"/>
              </a:rPr>
              <a:t>Capital </a:t>
            </a:r>
            <a:r>
              <a:rPr lang="en-US" b="0" dirty="0" err="1" smtClean="0">
                <a:cs typeface="Times New Roman" pitchFamily="18" charset="0"/>
              </a:rPr>
              <a:t>Chanchan</a:t>
            </a:r>
            <a:r>
              <a:rPr lang="en-US" b="0" dirty="0" smtClean="0">
                <a:cs typeface="Times New Roman" pitchFamily="18" charset="0"/>
              </a:rPr>
              <a:t> (pop. 50,000)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Inca Empire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066800"/>
            <a:ext cx="4495800" cy="5334000"/>
          </a:xfrm>
        </p:spPr>
        <p:txBody>
          <a:bodyPr/>
          <a:lstStyle/>
          <a:p>
            <a:r>
              <a:rPr lang="en-US" b="0" dirty="0" smtClean="0"/>
              <a:t>From valley of </a:t>
            </a:r>
            <a:r>
              <a:rPr lang="en-US" dirty="0" smtClean="0"/>
              <a:t>Cuzco</a:t>
            </a:r>
          </a:p>
          <a:p>
            <a:r>
              <a:rPr lang="en-US" b="0" dirty="0" smtClean="0"/>
              <a:t>Refers to people who spoke </a:t>
            </a:r>
            <a:r>
              <a:rPr lang="en-US" dirty="0" err="1" smtClean="0"/>
              <a:t>Quecha</a:t>
            </a:r>
            <a:r>
              <a:rPr lang="en-US" b="0" dirty="0" smtClean="0"/>
              <a:t> language</a:t>
            </a:r>
          </a:p>
          <a:p>
            <a:r>
              <a:rPr lang="en-US" b="0" dirty="0" smtClean="0"/>
              <a:t>Settlement around Lake Titicaca mid 13</a:t>
            </a:r>
            <a:r>
              <a:rPr lang="en-US" b="0" baseline="30000" dirty="0" smtClean="0"/>
              <a:t>th</a:t>
            </a:r>
            <a:r>
              <a:rPr lang="en-US" b="0" dirty="0" smtClean="0"/>
              <a:t> century</a:t>
            </a:r>
          </a:p>
          <a:p>
            <a:r>
              <a:rPr lang="en-US" b="0" dirty="0" smtClean="0"/>
              <a:t>Ruler </a:t>
            </a:r>
            <a:r>
              <a:rPr lang="en-US" dirty="0" err="1" smtClean="0"/>
              <a:t>Pachacuti</a:t>
            </a:r>
            <a:r>
              <a:rPr lang="en-US" b="0" dirty="0" smtClean="0"/>
              <a:t> (r. 1438-1471) expands territory</a:t>
            </a:r>
          </a:p>
          <a:p>
            <a:pPr lvl="1"/>
            <a:r>
              <a:rPr lang="en-US" b="0" dirty="0" smtClean="0"/>
              <a:t>Modern Peru, parts of </a:t>
            </a:r>
            <a:r>
              <a:rPr lang="en-US" b="0" dirty="0" err="1" smtClean="0"/>
              <a:t>Equador</a:t>
            </a:r>
            <a:r>
              <a:rPr lang="en-US" b="0" dirty="0" smtClean="0"/>
              <a:t>, Bolivia, Chile, Argentina</a:t>
            </a:r>
          </a:p>
          <a:p>
            <a:pPr lvl="1"/>
            <a:r>
              <a:rPr lang="en-US" b="0" dirty="0" smtClean="0"/>
              <a:t>Population 11.5 milli</a:t>
            </a:r>
            <a:r>
              <a:rPr lang="en-US" dirty="0" smtClean="0"/>
              <a:t>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1950" y="2552700"/>
            <a:ext cx="4114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City-States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Tikal, </a:t>
            </a:r>
            <a:r>
              <a:rPr lang="en-US" dirty="0" err="1" smtClean="0"/>
              <a:t>Chichen</a:t>
            </a:r>
            <a:r>
              <a:rPr lang="en-US" dirty="0" smtClean="0"/>
              <a:t> Itza, Palenque</a:t>
            </a:r>
            <a:endParaRPr lang="en-US" dirty="0"/>
          </a:p>
        </p:txBody>
      </p:sp>
      <p:pic>
        <p:nvPicPr>
          <p:cNvPr id="5" name="Content Placeholder 4" descr="tikal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5800" y="838200"/>
            <a:ext cx="4419600" cy="4373425"/>
          </a:xfrm>
        </p:spPr>
      </p:pic>
      <p:sp>
        <p:nvSpPr>
          <p:cNvPr id="6" name="TextBox 5"/>
          <p:cNvSpPr txBox="1"/>
          <p:nvPr/>
        </p:nvSpPr>
        <p:spPr>
          <a:xfrm>
            <a:off x="4267200" y="5257800"/>
            <a:ext cx="487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Temple of the Giant Jaguar at Tikal, which served as funerary pyramid for Lord Cacao, a prominent Maya ruler of the late sixth and early seventh centuries </a:t>
            </a:r>
            <a:r>
              <a:rPr lang="en-US" sz="1600" cap="small" dirty="0" err="1" smtClean="0"/>
              <a:t>c.e</a:t>
            </a:r>
            <a:r>
              <a:rPr lang="en-US" sz="1600" cap="small" dirty="0" smtClean="0"/>
              <a:t>.</a:t>
            </a:r>
            <a:r>
              <a:rPr lang="en-US" sz="1600" dirty="0" smtClean="0"/>
              <a:t> Why might a Maya ruler wish to associate himself with a jaguar? </a:t>
            </a:r>
            <a:endParaRPr lang="en-US" sz="16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Incan Empire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Incas built the largest empire in the pre-Columbian Americas.</a:t>
            </a:r>
          </a:p>
          <a:p>
            <a:endParaRPr lang="en-US" dirty="0"/>
          </a:p>
          <a:p>
            <a:r>
              <a:rPr lang="en-US" dirty="0" smtClean="0"/>
              <a:t>How and why did they conquer and expand?</a:t>
            </a:r>
          </a:p>
          <a:p>
            <a:pPr lvl="1"/>
            <a:r>
              <a:rPr lang="en-US" dirty="0" smtClean="0"/>
              <a:t>Religion played a part </a:t>
            </a:r>
            <a:endParaRPr lang="en-US" dirty="0"/>
          </a:p>
        </p:txBody>
      </p:sp>
      <p:pic>
        <p:nvPicPr>
          <p:cNvPr id="8" name="Content Placeholder 7" descr="inca map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07598" y="1295400"/>
            <a:ext cx="3491304" cy="5257800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Incan Society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295400"/>
            <a:ext cx="4648200" cy="5257800"/>
          </a:xfrm>
        </p:spPr>
        <p:txBody>
          <a:bodyPr/>
          <a:lstStyle/>
          <a:p>
            <a:r>
              <a:rPr lang="en-US" b="0" dirty="0" smtClean="0"/>
              <a:t>Social elites dominated by infallible </a:t>
            </a:r>
            <a:r>
              <a:rPr lang="en-US" dirty="0" smtClean="0"/>
              <a:t>king</a:t>
            </a:r>
          </a:p>
          <a:p>
            <a:pPr lvl="1"/>
            <a:r>
              <a:rPr lang="en-US" dirty="0" smtClean="0"/>
              <a:t>Claimed descent from the sun</a:t>
            </a:r>
          </a:p>
          <a:p>
            <a:r>
              <a:rPr lang="en-US" dirty="0" smtClean="0"/>
              <a:t>Worship of ancestors</a:t>
            </a:r>
          </a:p>
          <a:p>
            <a:pPr lvl="1"/>
            <a:r>
              <a:rPr lang="en-US" dirty="0" smtClean="0"/>
              <a:t>Royals remains preserved in mummified form</a:t>
            </a:r>
          </a:p>
          <a:p>
            <a:pPr lvl="1"/>
            <a:r>
              <a:rPr lang="en-US" dirty="0" smtClean="0"/>
              <a:t>Regularly consulted</a:t>
            </a:r>
          </a:p>
          <a:p>
            <a:pPr lvl="1"/>
            <a:r>
              <a:rPr lang="en-US" dirty="0" smtClean="0"/>
              <a:t>Sacrifices offered</a:t>
            </a:r>
          </a:p>
          <a:p>
            <a:pPr lvl="1"/>
            <a:r>
              <a:rPr lang="en-US" dirty="0" smtClean="0"/>
              <a:t>Paraded on festive occasions</a:t>
            </a:r>
          </a:p>
          <a:p>
            <a:endParaRPr lang="en-US" dirty="0"/>
          </a:p>
        </p:txBody>
      </p:sp>
      <p:pic>
        <p:nvPicPr>
          <p:cNvPr id="7" name="Content Placeholder 6" descr="incan mummy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0"/>
            <a:ext cx="3962400" cy="5890375"/>
          </a:xfrm>
        </p:spPr>
      </p:pic>
      <p:sp>
        <p:nvSpPr>
          <p:cNvPr id="8" name="TextBox 7"/>
          <p:cNvSpPr txBox="1"/>
          <p:nvPr/>
        </p:nvSpPr>
        <p:spPr>
          <a:xfrm>
            <a:off x="304800" y="60198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Descendants prepare a ritual meal for a mummified Inca ruler (depicted in the background). 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of Royal Split Inheritance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Reason for conquest?</a:t>
            </a:r>
          </a:p>
          <a:p>
            <a:r>
              <a:rPr lang="en-US" sz="2400" dirty="0" smtClean="0"/>
              <a:t>Inca practice of descent of rulers</a:t>
            </a:r>
          </a:p>
          <a:p>
            <a:pPr lvl="1"/>
            <a:r>
              <a:rPr lang="en-US" dirty="0" smtClean="0"/>
              <a:t>All titles and political power went to successor, but wealth and land remained in hands of male descendants for support of cult of dead </a:t>
            </a:r>
            <a:r>
              <a:rPr lang="en-US" dirty="0" err="1" smtClean="0"/>
              <a:t>inca’s</a:t>
            </a:r>
            <a:r>
              <a:rPr lang="en-US" dirty="0" smtClean="0"/>
              <a:t> mummy</a:t>
            </a:r>
          </a:p>
          <a:p>
            <a:pPr lvl="1"/>
            <a:r>
              <a:rPr lang="en-US" dirty="0" smtClean="0"/>
              <a:t>Inca rulers had to secure on land, labor, tribute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2286000"/>
            <a:ext cx="4381500" cy="2825620"/>
          </a:xfrm>
        </p:spPr>
      </p:pic>
    </p:spTree>
    <p:extLst>
      <p:ext uri="{BB962C8B-B14F-4D97-AF65-F5344CB8AC3E}">
        <p14:creationId xmlns:p14="http://schemas.microsoft.com/office/powerpoint/2010/main" val="177558273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Quipu</a:t>
            </a:r>
            <a:r>
              <a:rPr lang="en-US" dirty="0" smtClean="0"/>
              <a:t> and Incan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0" dirty="0" smtClean="0"/>
              <a:t>No writing so used “knotted strings” called </a:t>
            </a:r>
            <a:r>
              <a:rPr lang="en-US" b="0" dirty="0" err="1" smtClean="0"/>
              <a:t>quipu</a:t>
            </a:r>
            <a:endParaRPr lang="en-US" b="0" dirty="0" smtClean="0"/>
          </a:p>
          <a:p>
            <a:r>
              <a:rPr lang="en-US" b="0" dirty="0" smtClean="0"/>
              <a:t>Records statistical info</a:t>
            </a:r>
          </a:p>
          <a:p>
            <a:r>
              <a:rPr lang="en-US" b="0" dirty="0" smtClean="0"/>
              <a:t>Helped them keep track of information in empire</a:t>
            </a:r>
          </a:p>
          <a:p>
            <a:pPr lvl="1"/>
            <a:r>
              <a:rPr lang="en-US" b="0" dirty="0" smtClean="0"/>
              <a:t>Ex. Census, financial records</a:t>
            </a:r>
          </a:p>
          <a:p>
            <a:pPr lvl="1"/>
            <a:endParaRPr lang="en-US" b="0" dirty="0" smtClean="0"/>
          </a:p>
          <a:p>
            <a:endParaRPr lang="en-US" b="0" dirty="0" smtClean="0"/>
          </a:p>
          <a:p>
            <a:pPr>
              <a:buNone/>
            </a:pPr>
            <a:endParaRPr lang="en-US" b="0" dirty="0"/>
          </a:p>
        </p:txBody>
      </p:sp>
      <p:pic>
        <p:nvPicPr>
          <p:cNvPr id="5" name="Content Placeholder 4" descr="in_quipu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867400" y="2438400"/>
            <a:ext cx="2868869" cy="2014537"/>
          </a:xfrm>
          <a:noFill/>
          <a:ln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Cuzco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0" dirty="0" smtClean="0"/>
              <a:t>Religious, ceremonial, and administrative capital of Incan empire</a:t>
            </a:r>
          </a:p>
          <a:p>
            <a:r>
              <a:rPr lang="en-US" b="0" dirty="0" smtClean="0"/>
              <a:t>Residents rulers, high nobility, priests, hostages</a:t>
            </a:r>
          </a:p>
          <a:p>
            <a:r>
              <a:rPr lang="en-US" b="0" dirty="0" smtClean="0"/>
              <a:t>Gold facades on buildings</a:t>
            </a:r>
          </a:p>
          <a:p>
            <a:pPr>
              <a:buNone/>
            </a:pPr>
            <a:endParaRPr lang="en-US" b="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55081"/>
            <a:ext cx="4381500" cy="2738437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Incan Roads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b="0" dirty="0" smtClean="0"/>
              <a:t>Massive road building system</a:t>
            </a:r>
          </a:p>
          <a:p>
            <a:pPr>
              <a:lnSpc>
                <a:spcPct val="90000"/>
              </a:lnSpc>
            </a:pPr>
            <a:r>
              <a:rPr lang="en-US" sz="2400" b="0" dirty="0" smtClean="0"/>
              <a:t>Two north-south roads, approximately 10,000 miles</a:t>
            </a:r>
          </a:p>
          <a:p>
            <a:pPr lvl="1">
              <a:lnSpc>
                <a:spcPct val="90000"/>
              </a:lnSpc>
            </a:pPr>
            <a:r>
              <a:rPr lang="en-US" b="0" dirty="0" smtClean="0"/>
              <a:t>Mountain route</a:t>
            </a:r>
          </a:p>
          <a:p>
            <a:pPr lvl="1">
              <a:lnSpc>
                <a:spcPct val="90000"/>
              </a:lnSpc>
            </a:pPr>
            <a:r>
              <a:rPr lang="en-US" b="0" dirty="0" smtClean="0"/>
              <a:t>Coastal route</a:t>
            </a:r>
          </a:p>
          <a:p>
            <a:pPr>
              <a:lnSpc>
                <a:spcPct val="90000"/>
              </a:lnSpc>
            </a:pPr>
            <a:r>
              <a:rPr lang="en-US" sz="2400" b="0" dirty="0" smtClean="0"/>
              <a:t>Paved, shaded, wide roads</a:t>
            </a:r>
          </a:p>
          <a:p>
            <a:pPr>
              <a:lnSpc>
                <a:spcPct val="90000"/>
              </a:lnSpc>
            </a:pPr>
            <a:r>
              <a:rPr lang="en-US" sz="2400" b="0" dirty="0" smtClean="0"/>
              <a:t>Courier and messenger services</a:t>
            </a:r>
          </a:p>
          <a:p>
            <a:pPr>
              <a:lnSpc>
                <a:spcPct val="90000"/>
              </a:lnSpc>
            </a:pPr>
            <a:r>
              <a:rPr lang="en-US" sz="2400" b="0" dirty="0" smtClean="0"/>
              <a:t>Limited long-distance trade, held by government monopoly</a:t>
            </a:r>
          </a:p>
          <a:p>
            <a:endParaRPr lang="en-US" dirty="0"/>
          </a:p>
        </p:txBody>
      </p:sp>
      <p:pic>
        <p:nvPicPr>
          <p:cNvPr id="5" name="Content Placeholder 4" descr="mproad_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23213" y="1146962"/>
            <a:ext cx="3439787" cy="4568038"/>
          </a:xfrm>
          <a:noFill/>
          <a:ln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Aristocracy, Priests, and Peasants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81500" cy="5257800"/>
          </a:xfrm>
        </p:spPr>
        <p:txBody>
          <a:bodyPr/>
          <a:lstStyle/>
          <a:p>
            <a:r>
              <a:rPr lang="en-US" sz="2400" b="0" dirty="0" smtClean="0"/>
              <a:t>Aristocrats receive special privileges</a:t>
            </a:r>
          </a:p>
          <a:p>
            <a:pPr lvl="1"/>
            <a:r>
              <a:rPr lang="en-US" sz="2000" b="0" dirty="0" smtClean="0"/>
              <a:t>Earlobe spools as adornment</a:t>
            </a:r>
          </a:p>
          <a:p>
            <a:r>
              <a:rPr lang="en-US" sz="2400" b="0" dirty="0" smtClean="0"/>
              <a:t>Priestly class ascetic, celibate</a:t>
            </a:r>
          </a:p>
          <a:p>
            <a:r>
              <a:rPr lang="en-US" sz="2400" b="0" dirty="0" smtClean="0"/>
              <a:t>Peasants organized into community groups called </a:t>
            </a:r>
            <a:r>
              <a:rPr lang="en-US" sz="2400" i="1" dirty="0" err="1" smtClean="0"/>
              <a:t>ayllus</a:t>
            </a:r>
            <a:endParaRPr lang="en-US" sz="2400" i="1" dirty="0" smtClean="0"/>
          </a:p>
          <a:p>
            <a:pPr lvl="1"/>
            <a:r>
              <a:rPr lang="en-US" sz="2000" b="0" dirty="0" smtClean="0"/>
              <a:t>Aztecs called it </a:t>
            </a:r>
            <a:r>
              <a:rPr lang="en-US" sz="2000" b="0" i="1" dirty="0" smtClean="0"/>
              <a:t>“</a:t>
            </a:r>
            <a:r>
              <a:rPr lang="en-US" sz="2000" b="0" i="1" dirty="0" err="1" smtClean="0"/>
              <a:t>calpulli</a:t>
            </a:r>
            <a:r>
              <a:rPr lang="en-US" sz="2000" b="0" i="1" dirty="0" smtClean="0"/>
              <a:t>”</a:t>
            </a:r>
          </a:p>
          <a:p>
            <a:pPr lvl="1"/>
            <a:r>
              <a:rPr lang="en-US" sz="2000" b="0" dirty="0" smtClean="0"/>
              <a:t>Land, tools held communally</a:t>
            </a:r>
          </a:p>
          <a:p>
            <a:pPr lvl="1"/>
            <a:r>
              <a:rPr lang="en-US" sz="2000" b="0" dirty="0" smtClean="0"/>
              <a:t>Mandatory work details on land of aristocrats, </a:t>
            </a:r>
            <a:r>
              <a:rPr lang="en-US" sz="2000" i="1" dirty="0" err="1" smtClean="0"/>
              <a:t>mita</a:t>
            </a:r>
            <a:endParaRPr lang="en-US" sz="2000" b="0" dirty="0" smtClean="0"/>
          </a:p>
          <a:p>
            <a:pPr lvl="1"/>
            <a:r>
              <a:rPr lang="en-US" sz="2000" b="0" dirty="0" smtClean="0"/>
              <a:t>Public works</a:t>
            </a:r>
          </a:p>
          <a:p>
            <a:endParaRPr lang="en-US" dirty="0"/>
          </a:p>
        </p:txBody>
      </p:sp>
      <p:pic>
        <p:nvPicPr>
          <p:cNvPr id="7" name="Content Placeholder 6" descr="inca wome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05400" y="609600"/>
            <a:ext cx="3550278" cy="5410200"/>
          </a:xfrm>
        </p:spPr>
      </p:pic>
      <p:sp>
        <p:nvSpPr>
          <p:cNvPr id="8" name="TextBox 7"/>
          <p:cNvSpPr txBox="1"/>
          <p:nvPr/>
        </p:nvSpPr>
        <p:spPr>
          <a:xfrm>
            <a:off x="4953000" y="5943600"/>
            <a:ext cx="3886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Fulfilling her tribute duty to the Inca state, an Inca woman weaves woolen fabric on a loom attached to a tree.</a:t>
            </a:r>
            <a:r>
              <a:rPr lang="en-US" dirty="0" smtClean="0"/>
              <a:t> 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Mita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Labor extracted for lands assigned to the state and the religion</a:t>
            </a:r>
          </a:p>
          <a:p>
            <a:pPr lvl="1"/>
            <a:r>
              <a:rPr lang="en-US" dirty="0" smtClean="0"/>
              <a:t>Ex. </a:t>
            </a:r>
            <a:r>
              <a:rPr lang="en-US" dirty="0" err="1" smtClean="0"/>
              <a:t>Bldg</a:t>
            </a:r>
            <a:r>
              <a:rPr lang="en-US" dirty="0" smtClean="0"/>
              <a:t> projects, mining</a:t>
            </a:r>
          </a:p>
          <a:p>
            <a:pPr lvl="1"/>
            <a:r>
              <a:rPr lang="en-US" dirty="0" smtClean="0"/>
              <a:t>Ex. Women weave high-quality cloth for court or religious purposes</a:t>
            </a:r>
          </a:p>
          <a:p>
            <a:r>
              <a:rPr lang="en-US" sz="2400" dirty="0" smtClean="0"/>
              <a:t>All communities were expected to contribute</a:t>
            </a:r>
          </a:p>
          <a:p>
            <a:r>
              <a:rPr lang="en-US" sz="2400" dirty="0" smtClean="0"/>
              <a:t>An essential aspect of Inca imperial control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060"/>
            <a:ext cx="4343400" cy="655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0586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Achievement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Inca imperial rule controlled an area of almost 3,000 miles  </a:t>
            </a:r>
          </a:p>
          <a:p>
            <a:r>
              <a:rPr lang="en-US" dirty="0" smtClean="0"/>
              <a:t>How did they integrate w/ regional and ethnic differences</a:t>
            </a:r>
          </a:p>
          <a:p>
            <a:pPr lvl="1"/>
            <a:r>
              <a:rPr lang="en-US" dirty="0" smtClean="0"/>
              <a:t>Quechua-intentionally spread throughout empire</a:t>
            </a:r>
          </a:p>
          <a:p>
            <a:pPr lvl="1"/>
            <a:r>
              <a:rPr lang="en-US" dirty="0" smtClean="0"/>
              <a:t>Reciprocity b/n state and local community</a:t>
            </a:r>
          </a:p>
          <a:p>
            <a:pPr lvl="2"/>
            <a:r>
              <a:rPr lang="en-US" dirty="0" smtClean="0"/>
              <a:t>Ex. Inca state provides roads, irrigation projects, hard-to-get items and extracted labor power </a:t>
            </a:r>
            <a:r>
              <a:rPr lang="en-US" smtClean="0"/>
              <a:t>for this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3773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990600"/>
            <a:ext cx="4381500" cy="5562600"/>
          </a:xfrm>
        </p:spPr>
        <p:txBody>
          <a:bodyPr/>
          <a:lstStyle/>
          <a:p>
            <a:r>
              <a:rPr lang="en-US" sz="2400" dirty="0" err="1" smtClean="0"/>
              <a:t>Inti</a:t>
            </a:r>
            <a:r>
              <a:rPr lang="en-US" sz="2400" dirty="0" smtClean="0"/>
              <a:t> sun god</a:t>
            </a:r>
          </a:p>
          <a:p>
            <a:r>
              <a:rPr lang="en-US" sz="2400" dirty="0" smtClean="0"/>
              <a:t>Viracocha creator god</a:t>
            </a:r>
          </a:p>
          <a:p>
            <a:r>
              <a:rPr lang="en-US" sz="2400" dirty="0" smtClean="0"/>
              <a:t>Some animist beliefs also holy shrines</a:t>
            </a:r>
          </a:p>
          <a:p>
            <a:r>
              <a:rPr lang="en-US" sz="2400" b="0" dirty="0" smtClean="0"/>
              <a:t>Temples as pilgrimage sites:  Temple of the Sun</a:t>
            </a:r>
          </a:p>
          <a:p>
            <a:r>
              <a:rPr lang="en-US" sz="2400" b="0" dirty="0" smtClean="0"/>
              <a:t>Peasant sacrifices usually produce, animals (not humans)</a:t>
            </a:r>
          </a:p>
          <a:p>
            <a:r>
              <a:rPr lang="en-US" sz="2400" b="0" dirty="0" smtClean="0"/>
              <a:t>Sin brought divine disaster</a:t>
            </a:r>
          </a:p>
          <a:p>
            <a:endParaRPr lang="en-US" dirty="0"/>
          </a:p>
        </p:txBody>
      </p:sp>
      <p:pic>
        <p:nvPicPr>
          <p:cNvPr id="5" name="Picture 8" descr="llam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76400"/>
            <a:ext cx="4000500" cy="27527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3029" y="488186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Llama was used in South America as beasts of burden.  It was </a:t>
            </a:r>
            <a:r>
              <a:rPr lang="en-US" smtClean="0"/>
              <a:t>sometimes sacrificed to the gods. 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Mayan Warfare</a:t>
            </a:r>
            <a:endParaRPr lang="en-US" dirty="0"/>
          </a:p>
        </p:txBody>
      </p:sp>
      <p:pic>
        <p:nvPicPr>
          <p:cNvPr id="5" name="Content Placeholder 4" descr="maya sacrific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685800"/>
            <a:ext cx="4381500" cy="43815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City-states fought w/ each other</a:t>
            </a:r>
          </a:p>
          <a:p>
            <a:r>
              <a:rPr lang="en-US" dirty="0" smtClean="0"/>
              <a:t>Purpose was to capture them</a:t>
            </a:r>
          </a:p>
          <a:p>
            <a:r>
              <a:rPr lang="en-US" dirty="0" smtClean="0"/>
              <a:t>Those captured brought prestige to city-state</a:t>
            </a:r>
          </a:p>
          <a:p>
            <a:r>
              <a:rPr lang="en-US" dirty="0" smtClean="0"/>
              <a:t>Used as slaves or sacrifice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5029200"/>
            <a:ext cx="426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vivid mural from a temple in the small Maya kingdom of Bonampak (in the southern part of modern Mexico) depicts warriors raiding a neighboring village to capture prisoners who will become sacrificial victims.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Societies of Oceania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0" dirty="0" smtClean="0"/>
              <a:t>Nomadic foragers of Australia</a:t>
            </a:r>
          </a:p>
          <a:p>
            <a:pPr lvl="1"/>
            <a:r>
              <a:rPr lang="en-US" b="0" dirty="0" smtClean="0"/>
              <a:t>Virtually static culture  </a:t>
            </a:r>
          </a:p>
          <a:p>
            <a:pPr lvl="2"/>
            <a:r>
              <a:rPr lang="en-US" b="0" dirty="0" smtClean="0"/>
              <a:t>No agriculture</a:t>
            </a:r>
          </a:p>
          <a:p>
            <a:r>
              <a:rPr lang="en-US" b="0" dirty="0" smtClean="0"/>
              <a:t>New Guinea </a:t>
            </a:r>
          </a:p>
          <a:p>
            <a:pPr lvl="1"/>
            <a:r>
              <a:rPr lang="en-US" b="0" dirty="0" smtClean="0"/>
              <a:t>Swine herding, root cultivation c. 5000 BCE</a:t>
            </a:r>
          </a:p>
          <a:p>
            <a:r>
              <a:rPr lang="en-US" b="0" dirty="0" smtClean="0"/>
              <a:t>Small-scale trade of surplus food, some goods</a:t>
            </a:r>
          </a:p>
          <a:p>
            <a:pPr lvl="1"/>
            <a:r>
              <a:rPr lang="en-US" b="0" dirty="0" smtClean="0"/>
              <a:t>Pearly oyster shells, spears, boomerangs</a:t>
            </a:r>
          </a:p>
          <a:p>
            <a:endParaRPr lang="en-US" dirty="0"/>
          </a:p>
        </p:txBody>
      </p:sp>
      <p:pic>
        <p:nvPicPr>
          <p:cNvPr id="5" name="Picture 5" descr="Aborigin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2133600"/>
            <a:ext cx="4113334" cy="3342084"/>
          </a:xfr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Pacific Island Societies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0" dirty="0" smtClean="0"/>
              <a:t>Established in almost all islands in early centuries BCE</a:t>
            </a:r>
          </a:p>
          <a:p>
            <a:r>
              <a:rPr lang="en-US" b="0" dirty="0" smtClean="0"/>
              <a:t>Trade between island groups</a:t>
            </a:r>
          </a:p>
          <a:p>
            <a:r>
              <a:rPr lang="en-US" b="0" dirty="0" smtClean="0"/>
              <a:t>Long-distance voyaging on intermittent basis</a:t>
            </a:r>
          </a:p>
          <a:p>
            <a:pPr lvl="1"/>
            <a:r>
              <a:rPr lang="en-US" b="0" dirty="0" smtClean="0"/>
              <a:t>Brought </a:t>
            </a:r>
            <a:r>
              <a:rPr lang="en-US" dirty="0" smtClean="0"/>
              <a:t>sweet potatoes </a:t>
            </a:r>
            <a:r>
              <a:rPr lang="en-US" b="0" dirty="0" smtClean="0"/>
              <a:t>from South America c. 300 CE</a:t>
            </a:r>
          </a:p>
          <a:p>
            <a:pPr lvl="1"/>
            <a:r>
              <a:rPr lang="en-US" b="0" dirty="0" smtClean="0"/>
              <a:t>Voyages preserved in oral traditions</a:t>
            </a:r>
          </a:p>
          <a:p>
            <a:endParaRPr lang="en-US" dirty="0"/>
          </a:p>
        </p:txBody>
      </p:sp>
      <p:pic>
        <p:nvPicPr>
          <p:cNvPr id="5" name="Picture 8" descr="ben06937_m21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77" y="1752600"/>
            <a:ext cx="490590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Population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0" dirty="0" smtClean="0"/>
              <a:t>Extensive cultivation</a:t>
            </a:r>
          </a:p>
          <a:p>
            <a:r>
              <a:rPr lang="en-US" b="0" dirty="0" smtClean="0"/>
              <a:t>Fishing innovations</a:t>
            </a:r>
          </a:p>
          <a:p>
            <a:pPr lvl="1"/>
            <a:r>
              <a:rPr lang="en-US" b="0" dirty="0" smtClean="0"/>
              <a:t>Fish ponds allow small fish in, trap larger fish</a:t>
            </a:r>
          </a:p>
          <a:p>
            <a:r>
              <a:rPr lang="en-US" b="0" dirty="0" smtClean="0"/>
              <a:t>Population density leads to social strife, economic degradation</a:t>
            </a:r>
          </a:p>
          <a:p>
            <a:r>
              <a:rPr lang="en-US" b="0" dirty="0" smtClean="0"/>
              <a:t>C. 1500 CE fierce fighting, cannibalism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 descr="maori cano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057400"/>
            <a:ext cx="4381500" cy="3286125"/>
          </a:xfrm>
        </p:spPr>
      </p:pic>
    </p:spTree>
  </p:cSld>
  <p:clrMapOvr>
    <a:masterClrMapping/>
  </p:clrMapOvr>
  <p:transition spd="med"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Development of Social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Complexity of population leads to articulation of distinct classes</a:t>
            </a:r>
          </a:p>
          <a:p>
            <a:pPr lvl="1"/>
            <a:r>
              <a:rPr lang="en-US" b="0" dirty="0" smtClean="0"/>
              <a:t>High chiefs, lesser chiefs, commoners, artisans, peasants</a:t>
            </a:r>
          </a:p>
          <a:p>
            <a:r>
              <a:rPr lang="en-US" b="0" dirty="0" smtClean="0"/>
              <a:t>Small multi-island empires form</a:t>
            </a:r>
          </a:p>
          <a:p>
            <a:pPr lvl="1"/>
            <a:r>
              <a:rPr lang="en-US" b="0" dirty="0" smtClean="0"/>
              <a:t>Limited before 19</a:t>
            </a:r>
            <a:r>
              <a:rPr lang="en-US" b="0" baseline="30000" dirty="0" smtClean="0"/>
              <a:t>th</a:t>
            </a:r>
            <a:r>
              <a:rPr lang="en-US" b="0" dirty="0" smtClean="0"/>
              <a:t> century</a:t>
            </a:r>
          </a:p>
          <a:p>
            <a:pPr lvl="1"/>
            <a:r>
              <a:rPr lang="en-US" b="0" dirty="0" smtClean="0"/>
              <a:t>Yet controlled land allocation, labor and military conscription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Polynesian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Priests as intermediaries to divine</a:t>
            </a:r>
          </a:p>
          <a:p>
            <a:r>
              <a:rPr lang="en-US" b="0" dirty="0" smtClean="0"/>
              <a:t>Gods of war, agriculture most prominent</a:t>
            </a:r>
          </a:p>
          <a:p>
            <a:r>
              <a:rPr lang="en-US" b="0" dirty="0" smtClean="0"/>
              <a:t>Ceremonial precinct or temple: </a:t>
            </a:r>
            <a:r>
              <a:rPr lang="en-US" b="0" dirty="0" err="1" smtClean="0"/>
              <a:t>Marae</a:t>
            </a:r>
            <a:r>
              <a:rPr lang="en-US" b="0" dirty="0" smtClean="0"/>
              <a:t> (</a:t>
            </a:r>
            <a:r>
              <a:rPr lang="en-US" b="0" dirty="0" err="1" smtClean="0"/>
              <a:t>heiau</a:t>
            </a:r>
            <a:r>
              <a:rPr lang="en-US" b="0" dirty="0" smtClean="0"/>
              <a:t>)</a:t>
            </a:r>
            <a:endParaRPr lang="en-US" b="0" dirty="0"/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09600"/>
            <a:ext cx="4381500" cy="5943600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Bloodletting</a:t>
            </a:r>
          </a:p>
          <a:p>
            <a:r>
              <a:rPr lang="en-US" sz="2000" dirty="0" smtClean="0"/>
              <a:t>Religious and political ritual</a:t>
            </a:r>
          </a:p>
          <a:p>
            <a:pPr lvl="1"/>
            <a:r>
              <a:rPr lang="en-US" sz="1600" dirty="0" smtClean="0"/>
              <a:t>Pierce themselves with stone knives and offer blood to feed the gods</a:t>
            </a:r>
          </a:p>
          <a:p>
            <a:endParaRPr lang="en-US" sz="2000" dirty="0" smtClean="0"/>
          </a:p>
          <a:p>
            <a:r>
              <a:rPr lang="en-US" sz="2000" dirty="0" smtClean="0"/>
              <a:t>In this stone relief sculpture, a Maya king from </a:t>
            </a:r>
            <a:r>
              <a:rPr lang="en-US" sz="2000" dirty="0" err="1" smtClean="0"/>
              <a:t>Yaxchilán</a:t>
            </a:r>
            <a:r>
              <a:rPr lang="en-US" sz="2000" dirty="0" smtClean="0"/>
              <a:t> (between Tikal and Palenque in the southern Yucatan peninsula) holds a torch over a woman from the royal family as she draws a thorn-studded rope through a hole in her tongue, so as to shed her blood in honor of the Maya gods. </a:t>
            </a:r>
            <a:endParaRPr lang="en-US" sz="2000" dirty="0"/>
          </a:p>
        </p:txBody>
      </p:sp>
      <p:pic>
        <p:nvPicPr>
          <p:cNvPr id="5" name="Content Placeholder 4" descr="maya bloodletting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61345" y="1066800"/>
            <a:ext cx="3948322" cy="5486400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Achievements </a:t>
            </a:r>
            <a:endParaRPr lang="en-US" dirty="0"/>
          </a:p>
        </p:txBody>
      </p:sp>
      <p:pic>
        <p:nvPicPr>
          <p:cNvPr id="5" name="Content Placeholder 4" descr="ritual ball gam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1219200"/>
            <a:ext cx="4381500" cy="436188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Ritual ball games</a:t>
            </a:r>
          </a:p>
          <a:p>
            <a:pPr lvl="1"/>
            <a:r>
              <a:rPr lang="en-US" dirty="0" smtClean="0"/>
              <a:t>2-4 members against each other</a:t>
            </a:r>
          </a:p>
          <a:p>
            <a:pPr lvl="1"/>
            <a:r>
              <a:rPr lang="en-US" dirty="0" smtClean="0"/>
              <a:t>Players score points by propelling a rubber ball through a ring w/out using hands </a:t>
            </a:r>
          </a:p>
          <a:p>
            <a:pPr lvl="2"/>
            <a:r>
              <a:rPr lang="en-US" dirty="0" smtClean="0"/>
              <a:t>8” in diameter ball</a:t>
            </a:r>
          </a:p>
          <a:p>
            <a:pPr lvl="2"/>
            <a:r>
              <a:rPr lang="en-US" dirty="0" smtClean="0"/>
              <a:t>Heavy/hard</a:t>
            </a:r>
          </a:p>
          <a:p>
            <a:pPr lvl="1"/>
            <a:r>
              <a:rPr lang="en-US" dirty="0" smtClean="0"/>
              <a:t>Use feet, hips, torso, shoulders, elbow	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7150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limestone altar carved in 796 </a:t>
            </a:r>
            <a:r>
              <a:rPr lang="en-US" cap="small" dirty="0" err="1" smtClean="0"/>
              <a:t>c.e</a:t>
            </a:r>
            <a:r>
              <a:rPr lang="en-US" cap="small" dirty="0" smtClean="0"/>
              <a:t>.</a:t>
            </a:r>
            <a:r>
              <a:rPr lang="en-US" dirty="0" smtClean="0"/>
              <a:t> depicts two Maya kings playing a ritual ball game to celebrate the negotiation of an agreement. 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Competition for sport</a:t>
            </a:r>
          </a:p>
          <a:p>
            <a:r>
              <a:rPr lang="en-US" dirty="0" smtClean="0"/>
              <a:t>Political </a:t>
            </a:r>
          </a:p>
          <a:p>
            <a:pPr lvl="1"/>
            <a:r>
              <a:rPr lang="en-US" dirty="0" smtClean="0"/>
              <a:t>Conclusion of treaties</a:t>
            </a:r>
          </a:p>
          <a:p>
            <a:pPr lvl="1"/>
            <a:r>
              <a:rPr lang="en-US" dirty="0" smtClean="0"/>
              <a:t>High-ranking captives forced to play</a:t>
            </a:r>
          </a:p>
          <a:p>
            <a:pPr lvl="1"/>
            <a:r>
              <a:rPr lang="en-US" dirty="0" smtClean="0"/>
              <a:t>Loser sacrificed to gods</a:t>
            </a:r>
          </a:p>
          <a:p>
            <a:endParaRPr lang="en-US" dirty="0"/>
          </a:p>
        </p:txBody>
      </p:sp>
      <p:pic>
        <p:nvPicPr>
          <p:cNvPr id="5" name="Content Placeholder 4" descr="Mayan ball court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62500" y="914400"/>
            <a:ext cx="4381500" cy="3029761"/>
          </a:xfrm>
        </p:spPr>
      </p:pic>
      <p:sp>
        <p:nvSpPr>
          <p:cNvPr id="6" name="TextBox 5"/>
          <p:cNvSpPr txBox="1"/>
          <p:nvPr/>
        </p:nvSpPr>
        <p:spPr>
          <a:xfrm>
            <a:off x="4495801" y="60960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Alongside some ball courts were skull racks from the severed heads</a:t>
            </a:r>
            <a:endParaRPr lang="en-US" dirty="0"/>
          </a:p>
        </p:txBody>
      </p:sp>
      <p:pic>
        <p:nvPicPr>
          <p:cNvPr id="7" name="Picture 6" descr="mayan-ball-gam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475897"/>
            <a:ext cx="3124200" cy="2191603"/>
          </a:xfrm>
          <a:prstGeom prst="rect">
            <a:avLst/>
          </a:prstGeom>
        </p:spPr>
      </p:pic>
      <p:pic>
        <p:nvPicPr>
          <p:cNvPr id="8" name="Content Placeholder 4" descr="mayan sku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800600" y="4261000"/>
            <a:ext cx="2743200" cy="18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</a:t>
            </a:r>
            <a:endParaRPr lang="en-US" dirty="0"/>
          </a:p>
        </p:txBody>
      </p:sp>
      <p:pic>
        <p:nvPicPr>
          <p:cNvPr id="5" name="Content Placeholder 4" descr="glyph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2362200"/>
            <a:ext cx="4381500" cy="305140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b="0" dirty="0" smtClean="0"/>
              <a:t>Most flexible and sophisticated of early Americas</a:t>
            </a:r>
          </a:p>
          <a:p>
            <a:r>
              <a:rPr lang="en-US" sz="2400" dirty="0" smtClean="0"/>
              <a:t>Ideographic elements(like China) and symbols for syllables</a:t>
            </a:r>
          </a:p>
          <a:p>
            <a:r>
              <a:rPr lang="en-US" sz="2400" b="0" dirty="0" smtClean="0"/>
              <a:t>1960s began deciphering it</a:t>
            </a:r>
          </a:p>
          <a:p>
            <a:r>
              <a:rPr lang="en-US" sz="2400" dirty="0" smtClean="0"/>
              <a:t>Books destroyed by Spanish </a:t>
            </a:r>
          </a:p>
          <a:p>
            <a:r>
              <a:rPr lang="en-US" sz="2400" i="1" dirty="0" err="1" smtClean="0"/>
              <a:t>Popol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Vuh</a:t>
            </a:r>
            <a:endParaRPr lang="en-US" sz="2400" i="1" dirty="0" smtClean="0"/>
          </a:p>
          <a:p>
            <a:pPr lvl="1"/>
            <a:r>
              <a:rPr lang="en-US" sz="2000" dirty="0" smtClean="0"/>
              <a:t>Creation myth preserved</a:t>
            </a:r>
          </a:p>
          <a:p>
            <a:pPr lvl="1"/>
            <a:r>
              <a:rPr lang="en-US" sz="2000" b="0" dirty="0" smtClean="0"/>
              <a:t>Gods created humans out of maize and water</a:t>
            </a:r>
          </a:p>
          <a:p>
            <a:pPr lvl="1"/>
            <a:endParaRPr lang="en-US" sz="2000" b="0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Maya Calendar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0" dirty="0" smtClean="0"/>
              <a:t>2 kinds of years</a:t>
            </a:r>
          </a:p>
          <a:p>
            <a:r>
              <a:rPr lang="en-US" dirty="0" smtClean="0"/>
              <a:t>Solar calendar that governs agricultural cycle</a:t>
            </a:r>
          </a:p>
          <a:p>
            <a:pPr lvl="1"/>
            <a:r>
              <a:rPr lang="en-US" b="0" dirty="0" smtClean="0"/>
              <a:t>365</a:t>
            </a:r>
          </a:p>
          <a:p>
            <a:r>
              <a:rPr lang="en-US" dirty="0" smtClean="0"/>
              <a:t>Ritual Calendar governs daily affairs</a:t>
            </a:r>
          </a:p>
          <a:p>
            <a:pPr lvl="1"/>
            <a:r>
              <a:rPr lang="en-US" b="0" dirty="0" smtClean="0"/>
              <a:t>260 days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maya calendar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14227" y="1295400"/>
            <a:ext cx="3878046" cy="5257800"/>
          </a:xfr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imson landscape design template">
  <a:themeElements>
    <a:clrScheme name="Office Theme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Office Theme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Crimson landscape design template</Template>
  <TotalTime>1093</TotalTime>
  <Words>1937</Words>
  <Application>Microsoft Office PowerPoint</Application>
  <PresentationFormat>On-screen Show (4:3)</PresentationFormat>
  <Paragraphs>283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 Black</vt:lpstr>
      <vt:lpstr>Calibri</vt:lpstr>
      <vt:lpstr>Impact</vt:lpstr>
      <vt:lpstr>Tahoma</vt:lpstr>
      <vt:lpstr>Times New Roman</vt:lpstr>
      <vt:lpstr>Crimson landscape design template</vt:lpstr>
      <vt:lpstr>Worlds Apart:  The Americas and Oceania</vt:lpstr>
      <vt:lpstr>Maya 250 CE-900 CE</vt:lpstr>
      <vt:lpstr>Political Structure</vt:lpstr>
      <vt:lpstr>Mayan Warfare</vt:lpstr>
      <vt:lpstr>Religion</vt:lpstr>
      <vt:lpstr>Cultural Achievements </vt:lpstr>
      <vt:lpstr>Reasons for game</vt:lpstr>
      <vt:lpstr>Writing</vt:lpstr>
      <vt:lpstr>Maya Calendar</vt:lpstr>
      <vt:lpstr>Mayan Math</vt:lpstr>
      <vt:lpstr>The Toltecs :  950-1150 CE</vt:lpstr>
      <vt:lpstr>The Mexica (also known as the Aztecs)</vt:lpstr>
      <vt:lpstr>Mexican Flag</vt:lpstr>
      <vt:lpstr>Aztec Empire</vt:lpstr>
      <vt:lpstr>Tribute and Trade </vt:lpstr>
      <vt:lpstr>Mexica Society</vt:lpstr>
      <vt:lpstr>Warriors</vt:lpstr>
      <vt:lpstr>Aztec Women</vt:lpstr>
      <vt:lpstr>Priests</vt:lpstr>
      <vt:lpstr>Cultivators and Slaves</vt:lpstr>
      <vt:lpstr>Artisans and Merchants</vt:lpstr>
      <vt:lpstr>Mexica Religion</vt:lpstr>
      <vt:lpstr>Mexica Gods</vt:lpstr>
      <vt:lpstr>Ritual Bloodletting</vt:lpstr>
      <vt:lpstr>Peoples and Societies of the North</vt:lpstr>
      <vt:lpstr>Mounds and Interpretations</vt:lpstr>
      <vt:lpstr>Chaco Canyon in New Mexico</vt:lpstr>
      <vt:lpstr>Coming of the Inca</vt:lpstr>
      <vt:lpstr>The Inca Empire</vt:lpstr>
      <vt:lpstr>The Incan Empire</vt:lpstr>
      <vt:lpstr>Incan Society</vt:lpstr>
      <vt:lpstr>Practice of Royal Split Inheritance </vt:lpstr>
      <vt:lpstr>Quipu and Incan Administration</vt:lpstr>
      <vt:lpstr>Cuzco</vt:lpstr>
      <vt:lpstr>Incan Roads</vt:lpstr>
      <vt:lpstr>Aristocracy, Priests, and Peasants</vt:lpstr>
      <vt:lpstr>Mita</vt:lpstr>
      <vt:lpstr>Political Achievement</vt:lpstr>
      <vt:lpstr>PowerPoint Presentation</vt:lpstr>
      <vt:lpstr>The Societies of Oceania</vt:lpstr>
      <vt:lpstr>Pacific Island Societies</vt:lpstr>
      <vt:lpstr>Population Growth</vt:lpstr>
      <vt:lpstr>Development of Social Classes</vt:lpstr>
      <vt:lpstr>Polynesian Religion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CCSD</dc:creator>
  <cp:lastModifiedBy>OLIVIA THATCHER</cp:lastModifiedBy>
  <cp:revision>119</cp:revision>
  <dcterms:created xsi:type="dcterms:W3CDTF">2010-11-12T03:20:51Z</dcterms:created>
  <dcterms:modified xsi:type="dcterms:W3CDTF">2017-01-04T13:01:35Z</dcterms:modified>
</cp:coreProperties>
</file>